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2" r:id="rId4"/>
    <p:sldId id="271" r:id="rId5"/>
    <p:sldId id="258" r:id="rId6"/>
    <p:sldId id="259" r:id="rId7"/>
    <p:sldId id="276" r:id="rId8"/>
    <p:sldId id="277" r:id="rId9"/>
    <p:sldId id="273" r:id="rId10"/>
    <p:sldId id="261" r:id="rId11"/>
    <p:sldId id="262" r:id="rId12"/>
    <p:sldId id="274" r:id="rId13"/>
    <p:sldId id="263" r:id="rId14"/>
    <p:sldId id="275" r:id="rId15"/>
    <p:sldId id="265"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14" autoAdjust="0"/>
  </p:normalViewPr>
  <p:slideViewPr>
    <p:cSldViewPr>
      <p:cViewPr varScale="1">
        <p:scale>
          <a:sx n="65" d="100"/>
          <a:sy n="65" d="100"/>
        </p:scale>
        <p:origin x="1320" y="60"/>
      </p:cViewPr>
      <p:guideLst>
        <p:guide orient="horz" pos="2160"/>
        <p:guide pos="2880"/>
        <p:guide orient="horz" pos="21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8DA6AB-3415-4C15-A642-0D77B4E2E752}" type="datetimeFigureOut">
              <a:rPr lang="en-US" smtClean="0"/>
              <a:t>11/12/2014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0BF12C-3BF4-4B0E-BC00-966B4C6FF58C}" type="slidenum">
              <a:rPr lang="en-US" smtClean="0"/>
              <a:t>‹#›</a:t>
            </a:fld>
            <a:endParaRPr lang="en-US"/>
          </a:p>
        </p:txBody>
      </p:sp>
    </p:spTree>
    <p:extLst>
      <p:ext uri="{BB962C8B-B14F-4D97-AF65-F5344CB8AC3E}">
        <p14:creationId xmlns:p14="http://schemas.microsoft.com/office/powerpoint/2010/main" val="4147099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project</a:t>
            </a:r>
            <a:endParaRPr lang="en-US" dirty="0"/>
          </a:p>
        </p:txBody>
      </p:sp>
      <p:sp>
        <p:nvSpPr>
          <p:cNvPr id="4" name="Slide Number Placeholder 3"/>
          <p:cNvSpPr>
            <a:spLocks noGrp="1"/>
          </p:cNvSpPr>
          <p:nvPr>
            <p:ph type="sldNum" sz="quarter" idx="10"/>
          </p:nvPr>
        </p:nvSpPr>
        <p:spPr/>
        <p:txBody>
          <a:bodyPr/>
          <a:lstStyle/>
          <a:p>
            <a:fld id="{690BF12C-3BF4-4B0E-BC00-966B4C6FF58C}" type="slidenum">
              <a:rPr lang="en-US" smtClean="0"/>
              <a:t>1</a:t>
            </a:fld>
            <a:endParaRPr lang="en-US"/>
          </a:p>
        </p:txBody>
      </p:sp>
    </p:spTree>
    <p:extLst>
      <p:ext uri="{BB962C8B-B14F-4D97-AF65-F5344CB8AC3E}">
        <p14:creationId xmlns:p14="http://schemas.microsoft.com/office/powerpoint/2010/main" val="4175811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NPP and uncertainty </a:t>
            </a:r>
            <a:r>
              <a:rPr lang="en-US" baseline="0" dirty="0" smtClean="0"/>
              <a:t>at the 0.05 degree scale, darker colors larger quantities</a:t>
            </a:r>
            <a:endParaRPr lang="en-US" dirty="0"/>
          </a:p>
        </p:txBody>
      </p:sp>
      <p:sp>
        <p:nvSpPr>
          <p:cNvPr id="4" name="Slide Number Placeholder 3"/>
          <p:cNvSpPr>
            <a:spLocks noGrp="1"/>
          </p:cNvSpPr>
          <p:nvPr>
            <p:ph type="sldNum" sz="quarter" idx="10"/>
          </p:nvPr>
        </p:nvSpPr>
        <p:spPr/>
        <p:txBody>
          <a:bodyPr/>
          <a:lstStyle/>
          <a:p>
            <a:fld id="{690BF12C-3BF4-4B0E-BC00-966B4C6FF58C}" type="slidenum">
              <a:rPr lang="en-US" smtClean="0"/>
              <a:t>10</a:t>
            </a:fld>
            <a:endParaRPr lang="en-US"/>
          </a:p>
        </p:txBody>
      </p:sp>
    </p:spTree>
    <p:extLst>
      <p:ext uri="{BB962C8B-B14F-4D97-AF65-F5344CB8AC3E}">
        <p14:creationId xmlns:p14="http://schemas.microsoft.com/office/powerpoint/2010/main" val="1018323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NCE is negative in most regions and years, because not all of crop harvest is consumed</a:t>
            </a:r>
            <a:r>
              <a:rPr lang="en-US" baseline="0" dirty="0" smtClean="0"/>
              <a:t> within each region as food and fodder.  a noticeable exception is Russia and the middle east, where very large portions of both food and fodder are imported, resulting in positive regional values.  more negative values found in nations where large quantities of harvest are exported for consumption elsewhere (e.g. N and S America)</a:t>
            </a:r>
            <a:endParaRPr lang="en-US" dirty="0"/>
          </a:p>
        </p:txBody>
      </p:sp>
      <p:sp>
        <p:nvSpPr>
          <p:cNvPr id="4" name="Slide Number Placeholder 3"/>
          <p:cNvSpPr>
            <a:spLocks noGrp="1"/>
          </p:cNvSpPr>
          <p:nvPr>
            <p:ph type="sldNum" sz="quarter" idx="10"/>
          </p:nvPr>
        </p:nvSpPr>
        <p:spPr/>
        <p:txBody>
          <a:bodyPr/>
          <a:lstStyle/>
          <a:p>
            <a:fld id="{690BF12C-3BF4-4B0E-BC00-966B4C6FF58C}" type="slidenum">
              <a:rPr lang="en-US" smtClean="0"/>
              <a:t>11</a:t>
            </a:fld>
            <a:endParaRPr lang="en-US"/>
          </a:p>
        </p:txBody>
      </p:sp>
    </p:spTree>
    <p:extLst>
      <p:ext uri="{BB962C8B-B14F-4D97-AF65-F5344CB8AC3E}">
        <p14:creationId xmlns:p14="http://schemas.microsoft.com/office/powerpoint/2010/main" val="3282121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constructed</a:t>
            </a:r>
            <a:r>
              <a:rPr lang="en-US" baseline="0" dirty="0" smtClean="0"/>
              <a:t> detailed budgets for 2005 and 2009, 2009 shown here</a:t>
            </a:r>
            <a:endParaRPr lang="en-US" dirty="0"/>
          </a:p>
        </p:txBody>
      </p:sp>
      <p:sp>
        <p:nvSpPr>
          <p:cNvPr id="4" name="Slide Number Placeholder 3"/>
          <p:cNvSpPr>
            <a:spLocks noGrp="1"/>
          </p:cNvSpPr>
          <p:nvPr>
            <p:ph type="sldNum" sz="quarter" idx="10"/>
          </p:nvPr>
        </p:nvSpPr>
        <p:spPr/>
        <p:txBody>
          <a:bodyPr/>
          <a:lstStyle/>
          <a:p>
            <a:fld id="{690BF12C-3BF4-4B0E-BC00-966B4C6FF58C}" type="slidenum">
              <a:rPr lang="en-US" smtClean="0"/>
              <a:t>12</a:t>
            </a:fld>
            <a:endParaRPr lang="en-US"/>
          </a:p>
        </p:txBody>
      </p:sp>
    </p:spTree>
    <p:extLst>
      <p:ext uri="{BB962C8B-B14F-4D97-AF65-F5344CB8AC3E}">
        <p14:creationId xmlns:p14="http://schemas.microsoft.com/office/powerpoint/2010/main" val="3587193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constructed</a:t>
            </a:r>
            <a:r>
              <a:rPr lang="en-US" baseline="0" dirty="0" smtClean="0"/>
              <a:t> detailed budgets for 2005 and 2009; please come see my poster if you would like more time to see them.</a:t>
            </a:r>
            <a:endParaRPr lang="en-US" dirty="0"/>
          </a:p>
        </p:txBody>
      </p:sp>
      <p:sp>
        <p:nvSpPr>
          <p:cNvPr id="4" name="Slide Number Placeholder 3"/>
          <p:cNvSpPr>
            <a:spLocks noGrp="1"/>
          </p:cNvSpPr>
          <p:nvPr>
            <p:ph type="sldNum" sz="quarter" idx="10"/>
          </p:nvPr>
        </p:nvSpPr>
        <p:spPr/>
        <p:txBody>
          <a:bodyPr/>
          <a:lstStyle/>
          <a:p>
            <a:fld id="{690BF12C-3BF4-4B0E-BC00-966B4C6FF58C}" type="slidenum">
              <a:rPr lang="en-US" smtClean="0"/>
              <a:t>13</a:t>
            </a:fld>
            <a:endParaRPr lang="en-US"/>
          </a:p>
        </p:txBody>
      </p:sp>
    </p:spTree>
    <p:extLst>
      <p:ext uri="{BB962C8B-B14F-4D97-AF65-F5344CB8AC3E}">
        <p14:creationId xmlns:p14="http://schemas.microsoft.com/office/powerpoint/2010/main" val="3587193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constructed</a:t>
            </a:r>
            <a:r>
              <a:rPr lang="en-US" baseline="0" dirty="0" smtClean="0"/>
              <a:t> detailed budgets for 2005 and 2009; please come see my poster if you would like more time to see them.</a:t>
            </a:r>
            <a:endParaRPr lang="en-US" dirty="0"/>
          </a:p>
        </p:txBody>
      </p:sp>
      <p:sp>
        <p:nvSpPr>
          <p:cNvPr id="4" name="Slide Number Placeholder 3"/>
          <p:cNvSpPr>
            <a:spLocks noGrp="1"/>
          </p:cNvSpPr>
          <p:nvPr>
            <p:ph type="sldNum" sz="quarter" idx="10"/>
          </p:nvPr>
        </p:nvSpPr>
        <p:spPr/>
        <p:txBody>
          <a:bodyPr/>
          <a:lstStyle/>
          <a:p>
            <a:fld id="{690BF12C-3BF4-4B0E-BC00-966B4C6FF58C}" type="slidenum">
              <a:rPr lang="en-US" smtClean="0"/>
              <a:t>14</a:t>
            </a:fld>
            <a:endParaRPr lang="en-US"/>
          </a:p>
        </p:txBody>
      </p:sp>
    </p:spTree>
    <p:extLst>
      <p:ext uri="{BB962C8B-B14F-4D97-AF65-F5344CB8AC3E}">
        <p14:creationId xmlns:p14="http://schemas.microsoft.com/office/powerpoint/2010/main" val="3587193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will be archived, possibly at ORNL CDIAC or DAAC.</a:t>
            </a:r>
            <a:endParaRPr lang="en-US" dirty="0"/>
          </a:p>
        </p:txBody>
      </p:sp>
      <p:sp>
        <p:nvSpPr>
          <p:cNvPr id="4" name="Slide Number Placeholder 3"/>
          <p:cNvSpPr>
            <a:spLocks noGrp="1"/>
          </p:cNvSpPr>
          <p:nvPr>
            <p:ph type="sldNum" sz="quarter" idx="10"/>
          </p:nvPr>
        </p:nvSpPr>
        <p:spPr/>
        <p:txBody>
          <a:bodyPr/>
          <a:lstStyle/>
          <a:p>
            <a:fld id="{690BF12C-3BF4-4B0E-BC00-966B4C6FF58C}" type="slidenum">
              <a:rPr lang="en-US" smtClean="0"/>
              <a:t>15</a:t>
            </a:fld>
            <a:endParaRPr lang="en-US"/>
          </a:p>
        </p:txBody>
      </p:sp>
    </p:spTree>
    <p:extLst>
      <p:ext uri="{BB962C8B-B14F-4D97-AF65-F5344CB8AC3E}">
        <p14:creationId xmlns:p14="http://schemas.microsoft.com/office/powerpoint/2010/main" val="356924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carbon</a:t>
            </a:r>
            <a:r>
              <a:rPr lang="en-US" baseline="0" dirty="0" smtClean="0"/>
              <a:t> is fixed by crop plants and a lot of that decomposes in place to return to the atmosphere as CO2.  here we track those carbon fluxes, as well as the transport and consumption of carbon in harvested material.  we also estimate how much carbon is brought into the agricultural system from non-crop lands by livestock foraging, i.e. grazing</a:t>
            </a:r>
            <a:endParaRPr lang="en-US" dirty="0"/>
          </a:p>
        </p:txBody>
      </p:sp>
      <p:sp>
        <p:nvSpPr>
          <p:cNvPr id="4" name="Slide Number Placeholder 3"/>
          <p:cNvSpPr>
            <a:spLocks noGrp="1"/>
          </p:cNvSpPr>
          <p:nvPr>
            <p:ph type="sldNum" sz="quarter" idx="10"/>
          </p:nvPr>
        </p:nvSpPr>
        <p:spPr/>
        <p:txBody>
          <a:bodyPr/>
          <a:lstStyle/>
          <a:p>
            <a:fld id="{690BF12C-3BF4-4B0E-BC00-966B4C6FF58C}" type="slidenum">
              <a:rPr lang="en-US" smtClean="0"/>
              <a:t>2</a:t>
            </a:fld>
            <a:endParaRPr lang="en-US"/>
          </a:p>
        </p:txBody>
      </p:sp>
    </p:spTree>
    <p:extLst>
      <p:ext uri="{BB962C8B-B14F-4D97-AF65-F5344CB8AC3E}">
        <p14:creationId xmlns:p14="http://schemas.microsoft.com/office/powerpoint/2010/main" val="4069141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livestock</a:t>
            </a:r>
            <a:r>
              <a:rPr lang="en-US" baseline="0" dirty="0" smtClean="0"/>
              <a:t> intake of crop products is referred to as FODDER.  livestock grazing and scavenging is referred to as FORAGE.  </a:t>
            </a:r>
            <a:endParaRPr lang="en-US" dirty="0"/>
          </a:p>
        </p:txBody>
      </p:sp>
      <p:sp>
        <p:nvSpPr>
          <p:cNvPr id="4" name="Slide Number Placeholder 3"/>
          <p:cNvSpPr>
            <a:spLocks noGrp="1"/>
          </p:cNvSpPr>
          <p:nvPr>
            <p:ph type="sldNum" sz="quarter" idx="10"/>
          </p:nvPr>
        </p:nvSpPr>
        <p:spPr/>
        <p:txBody>
          <a:bodyPr/>
          <a:lstStyle/>
          <a:p>
            <a:fld id="{690BF12C-3BF4-4B0E-BC00-966B4C6FF58C}" type="slidenum">
              <a:rPr lang="en-US" smtClean="0"/>
              <a:t>3</a:t>
            </a:fld>
            <a:endParaRPr lang="en-US"/>
          </a:p>
        </p:txBody>
      </p:sp>
    </p:spTree>
    <p:extLst>
      <p:ext uri="{BB962C8B-B14F-4D97-AF65-F5344CB8AC3E}">
        <p14:creationId xmlns:p14="http://schemas.microsoft.com/office/powerpoint/2010/main" val="304407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have quantified all of these</a:t>
            </a:r>
            <a:r>
              <a:rPr lang="en-US" baseline="0" dirty="0" smtClean="0"/>
              <a:t> carbon fluxes, we can quantify net carbon exchange over agricultural, livestock, and human-inhabited areas and construct a carbon budget.  uncertainty will be estimated along the way by assembling uncertainty ranges on all the quantities that go into our calculations.  </a:t>
            </a:r>
            <a:endParaRPr lang="en-US" dirty="0"/>
          </a:p>
        </p:txBody>
      </p:sp>
      <p:sp>
        <p:nvSpPr>
          <p:cNvPr id="4" name="Slide Number Placeholder 3"/>
          <p:cNvSpPr>
            <a:spLocks noGrp="1"/>
          </p:cNvSpPr>
          <p:nvPr>
            <p:ph type="sldNum" sz="quarter" idx="10"/>
          </p:nvPr>
        </p:nvSpPr>
        <p:spPr/>
        <p:txBody>
          <a:bodyPr/>
          <a:lstStyle/>
          <a:p>
            <a:fld id="{690BF12C-3BF4-4B0E-BC00-966B4C6FF58C}" type="slidenum">
              <a:rPr lang="en-US" smtClean="0"/>
              <a:t>4</a:t>
            </a:fld>
            <a:endParaRPr lang="en-US"/>
          </a:p>
        </p:txBody>
      </p:sp>
    </p:spTree>
    <p:extLst>
      <p:ext uri="{BB962C8B-B14F-4D97-AF65-F5344CB8AC3E}">
        <p14:creationId xmlns:p14="http://schemas.microsoft.com/office/powerpoint/2010/main" val="3940391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a poster up and i can tell you about methods in GREAT DETAIL later, if anyone is interested.  (but don’t let me go on and on!).  in brief, we use inventory data.  What is time frame—2000s for distr., coefficients, overall data).</a:t>
            </a:r>
            <a:endParaRPr lang="en-US" dirty="0"/>
          </a:p>
        </p:txBody>
      </p:sp>
      <p:sp>
        <p:nvSpPr>
          <p:cNvPr id="4" name="Slide Number Placeholder 3"/>
          <p:cNvSpPr>
            <a:spLocks noGrp="1"/>
          </p:cNvSpPr>
          <p:nvPr>
            <p:ph type="sldNum" sz="quarter" idx="10"/>
          </p:nvPr>
        </p:nvSpPr>
        <p:spPr/>
        <p:txBody>
          <a:bodyPr/>
          <a:lstStyle/>
          <a:p>
            <a:fld id="{690BF12C-3BF4-4B0E-BC00-966B4C6FF58C}" type="slidenum">
              <a:rPr lang="en-US" smtClean="0"/>
              <a:t>5</a:t>
            </a:fld>
            <a:endParaRPr lang="en-US"/>
          </a:p>
        </p:txBody>
      </p:sp>
    </p:spTree>
    <p:extLst>
      <p:ext uri="{BB962C8B-B14F-4D97-AF65-F5344CB8AC3E}">
        <p14:creationId xmlns:p14="http://schemas.microsoft.com/office/powerpoint/2010/main" val="26178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NCE is the</a:t>
            </a:r>
            <a:r>
              <a:rPr lang="en-US" baseline="0" dirty="0" smtClean="0"/>
              <a:t> carbon balance for agricultural NPP in each region, country, or gridcell.   because </a:t>
            </a:r>
            <a:r>
              <a:rPr lang="en-US" dirty="0" smtClean="0"/>
              <a:t>we assume that residue and belowground crop biomass decompose</a:t>
            </a:r>
            <a:r>
              <a:rPr lang="en-US" baseline="0" dirty="0" smtClean="0"/>
              <a:t> within 1 year, the math for NCE simplifies to the balance of harvest and harvest removed for consumption elsewhere.  of course this is a simplification; our next project will address the aspects that we ignore here.  </a:t>
            </a:r>
            <a:endParaRPr lang="en-US" dirty="0"/>
          </a:p>
        </p:txBody>
      </p:sp>
      <p:sp>
        <p:nvSpPr>
          <p:cNvPr id="4" name="Slide Number Placeholder 3"/>
          <p:cNvSpPr>
            <a:spLocks noGrp="1"/>
          </p:cNvSpPr>
          <p:nvPr>
            <p:ph type="sldNum" sz="quarter" idx="10"/>
          </p:nvPr>
        </p:nvSpPr>
        <p:spPr/>
        <p:txBody>
          <a:bodyPr/>
          <a:lstStyle/>
          <a:p>
            <a:fld id="{690BF12C-3BF4-4B0E-BC00-966B4C6FF58C}" type="slidenum">
              <a:rPr lang="en-US" smtClean="0"/>
              <a:t>6</a:t>
            </a:fld>
            <a:endParaRPr lang="en-US"/>
          </a:p>
        </p:txBody>
      </p:sp>
    </p:spTree>
    <p:extLst>
      <p:ext uri="{BB962C8B-B14F-4D97-AF65-F5344CB8AC3E}">
        <p14:creationId xmlns:p14="http://schemas.microsoft.com/office/powerpoint/2010/main" val="1301936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NCE is the</a:t>
            </a:r>
            <a:r>
              <a:rPr lang="en-US" baseline="0" dirty="0" smtClean="0"/>
              <a:t> carbon balance for agricultural NPP in each region, country, or gridcell.   because </a:t>
            </a:r>
            <a:r>
              <a:rPr lang="en-US" dirty="0" smtClean="0"/>
              <a:t>we assume that residue and belowground crop biomass decompose</a:t>
            </a:r>
            <a:r>
              <a:rPr lang="en-US" baseline="0" dirty="0" smtClean="0"/>
              <a:t> within 1 year, the math for NCE simplifies to the balance of harvest and harvest removed for consumption elsewhere.  of course this is a simplification; our next project will address the aspects that we ignore here.  </a:t>
            </a:r>
            <a:endParaRPr lang="en-US" dirty="0"/>
          </a:p>
        </p:txBody>
      </p:sp>
      <p:sp>
        <p:nvSpPr>
          <p:cNvPr id="4" name="Slide Number Placeholder 3"/>
          <p:cNvSpPr>
            <a:spLocks noGrp="1"/>
          </p:cNvSpPr>
          <p:nvPr>
            <p:ph type="sldNum" sz="quarter" idx="10"/>
          </p:nvPr>
        </p:nvSpPr>
        <p:spPr/>
        <p:txBody>
          <a:bodyPr/>
          <a:lstStyle/>
          <a:p>
            <a:fld id="{690BF12C-3BF4-4B0E-BC00-966B4C6FF58C}" type="slidenum">
              <a:rPr lang="en-US" smtClean="0"/>
              <a:t>7</a:t>
            </a:fld>
            <a:endParaRPr lang="en-US"/>
          </a:p>
        </p:txBody>
      </p:sp>
    </p:spTree>
    <p:extLst>
      <p:ext uri="{BB962C8B-B14F-4D97-AF65-F5344CB8AC3E}">
        <p14:creationId xmlns:p14="http://schemas.microsoft.com/office/powerpoint/2010/main" val="130193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NCE is the</a:t>
            </a:r>
            <a:r>
              <a:rPr lang="en-US" baseline="0" dirty="0" smtClean="0"/>
              <a:t> carbon balance for agricultural NPP in each region, country, or gridcell.   because </a:t>
            </a:r>
            <a:r>
              <a:rPr lang="en-US" dirty="0" smtClean="0"/>
              <a:t>we assume that residue and belowground crop biomass decompose</a:t>
            </a:r>
            <a:r>
              <a:rPr lang="en-US" baseline="0" dirty="0" smtClean="0"/>
              <a:t> within 1 year, the math for NCE simplifies to the balance of harvest and harvest removed for consumption elsewhere.  of course this is a simplification; our next project will address the aspects that we ignore here.  </a:t>
            </a:r>
            <a:endParaRPr lang="en-US" dirty="0"/>
          </a:p>
        </p:txBody>
      </p:sp>
      <p:sp>
        <p:nvSpPr>
          <p:cNvPr id="4" name="Slide Number Placeholder 3"/>
          <p:cNvSpPr>
            <a:spLocks noGrp="1"/>
          </p:cNvSpPr>
          <p:nvPr>
            <p:ph type="sldNum" sz="quarter" idx="10"/>
          </p:nvPr>
        </p:nvSpPr>
        <p:spPr/>
        <p:txBody>
          <a:bodyPr/>
          <a:lstStyle/>
          <a:p>
            <a:fld id="{690BF12C-3BF4-4B0E-BC00-966B4C6FF58C}" type="slidenum">
              <a:rPr lang="en-US" smtClean="0"/>
              <a:t>8</a:t>
            </a:fld>
            <a:endParaRPr lang="en-US"/>
          </a:p>
        </p:txBody>
      </p:sp>
    </p:spTree>
    <p:extLst>
      <p:ext uri="{BB962C8B-B14F-4D97-AF65-F5344CB8AC3E}">
        <p14:creationId xmlns:p14="http://schemas.microsoft.com/office/powerpoint/2010/main" val="2113625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track crop</a:t>
            </a:r>
            <a:r>
              <a:rPr lang="en-US" baseline="0" dirty="0" smtClean="0"/>
              <a:t> NPP, harvest, and harvested area over 51 years.  crop and yield improvements are evidenced by the different trajectories.   </a:t>
            </a:r>
            <a:endParaRPr lang="en-US" dirty="0"/>
          </a:p>
        </p:txBody>
      </p:sp>
      <p:sp>
        <p:nvSpPr>
          <p:cNvPr id="4" name="Slide Number Placeholder 3"/>
          <p:cNvSpPr>
            <a:spLocks noGrp="1"/>
          </p:cNvSpPr>
          <p:nvPr>
            <p:ph type="sldNum" sz="quarter" idx="10"/>
          </p:nvPr>
        </p:nvSpPr>
        <p:spPr/>
        <p:txBody>
          <a:bodyPr/>
          <a:lstStyle/>
          <a:p>
            <a:fld id="{690BF12C-3BF4-4B0E-BC00-966B4C6FF58C}" type="slidenum">
              <a:rPr lang="en-US" smtClean="0"/>
              <a:t>9</a:t>
            </a:fld>
            <a:endParaRPr lang="en-US"/>
          </a:p>
        </p:txBody>
      </p:sp>
    </p:spTree>
    <p:extLst>
      <p:ext uri="{BB962C8B-B14F-4D97-AF65-F5344CB8AC3E}">
        <p14:creationId xmlns:p14="http://schemas.microsoft.com/office/powerpoint/2010/main" val="1018323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r>
              <a:rPr lang="en-US" sz="2400" dirty="0" smtClean="0">
                <a:solidFill>
                  <a:srgbClr val="C00000"/>
                </a:solidFill>
                <a:latin typeface="Gill Sans MT" panose="020B0502020104020203" pitchFamily="34" charset="0"/>
              </a:rPr>
              <a:t>Joint Global Change Research Institute, College Park, MD</a:t>
            </a:r>
          </a:p>
        </p:txBody>
      </p:sp>
      <p:sp>
        <p:nvSpPr>
          <p:cNvPr id="4" name="Date Placeholder 3"/>
          <p:cNvSpPr>
            <a:spLocks noGrp="1"/>
          </p:cNvSpPr>
          <p:nvPr>
            <p:ph type="dt" sz="half" idx="10"/>
          </p:nvPr>
        </p:nvSpPr>
        <p:spPr/>
        <p:txBody>
          <a:bodyPr/>
          <a:lstStyle/>
          <a:p>
            <a:fld id="{DD15DFA5-8C20-4653-BE37-4378CF24BDB4}"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191213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5DFA5-8C20-4653-BE37-4378CF24BDB4}"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174586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5DFA5-8C20-4653-BE37-4378CF24BDB4}"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1271472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D15DFA5-8C20-4653-BE37-4378CF24BDB4}"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282968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15DFA5-8C20-4653-BE37-4378CF24BDB4}"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80683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15DFA5-8C20-4653-BE37-4378CF24BDB4}" type="datetimeFigureOut">
              <a:rPr lang="en-US" smtClean="0"/>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205147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62400"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15DFA5-8C20-4653-BE37-4378CF24BDB4}" type="datetimeFigureOut">
              <a:rPr lang="en-US" smtClean="0"/>
              <a:t>11/12/2014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376654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15DFA5-8C20-4653-BE37-4378CF24BDB4}" type="datetimeFigureOut">
              <a:rPr lang="en-US" smtClean="0"/>
              <a:t>11/12/2014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277914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5DFA5-8C20-4653-BE37-4378CF24BDB4}" type="datetimeFigureOut">
              <a:rPr lang="en-US" smtClean="0"/>
              <a:t>11/12/2014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89735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5DFA5-8C20-4653-BE37-4378CF24BDB4}" type="datetimeFigureOut">
              <a:rPr lang="en-US" smtClean="0"/>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223630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5DFA5-8C20-4653-BE37-4378CF24BDB4}" type="datetimeFigureOut">
              <a:rPr lang="en-US" smtClean="0"/>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216005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solidFill>
                  <a:srgbClr val="C00000"/>
                </a:solidFill>
                <a:latin typeface="Gill Sans MT" panose="020B0502020104020203" pitchFamily="34" charset="0"/>
              </a:rPr>
              <a:t>NASA Flux</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5DFA5-8C20-4653-BE37-4378CF24BDB4}" type="datetimeFigureOut">
              <a:rPr lang="en-US" smtClean="0"/>
              <a:t>11/12/2014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41A98-3D31-454C-B625-6788E4F7A5BF}" type="slidenum">
              <a:rPr lang="en-US" smtClean="0"/>
              <a:t>‹#›</a:t>
            </a:fld>
            <a:endParaRPr lang="en-US"/>
          </a:p>
        </p:txBody>
      </p:sp>
    </p:spTree>
    <p:extLst>
      <p:ext uri="{BB962C8B-B14F-4D97-AF65-F5344CB8AC3E}">
        <p14:creationId xmlns:p14="http://schemas.microsoft.com/office/powerpoint/2010/main" val="4000524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2362200"/>
          </a:xfrm>
        </p:spPr>
        <p:txBody>
          <a:bodyPr>
            <a:normAutofit fontScale="90000"/>
          </a:bodyPr>
          <a:lstStyle/>
          <a:p>
            <a:pPr algn="l"/>
            <a:r>
              <a:rPr lang="en-US" dirty="0" smtClean="0">
                <a:solidFill>
                  <a:srgbClr val="C00000"/>
                </a:solidFill>
                <a:latin typeface="Gill Sans MT" panose="020B0502020104020203" pitchFamily="34" charset="0"/>
              </a:rPr>
              <a:t>Estimating Global Inventory-Based Net Carbon Exchange from Agricultural Lands for Use in the NASA Flux Pilot Study</a:t>
            </a:r>
            <a:endParaRPr lang="en-US" dirty="0">
              <a:solidFill>
                <a:srgbClr val="C00000"/>
              </a:solidFill>
              <a:latin typeface="Gill Sans MT" panose="020B0502020104020203" pitchFamily="34" charset="0"/>
            </a:endParaRPr>
          </a:p>
        </p:txBody>
      </p:sp>
      <p:sp>
        <p:nvSpPr>
          <p:cNvPr id="3" name="Subtitle 2"/>
          <p:cNvSpPr>
            <a:spLocks noGrp="1"/>
          </p:cNvSpPr>
          <p:nvPr>
            <p:ph type="subTitle" idx="1"/>
          </p:nvPr>
        </p:nvSpPr>
        <p:spPr>
          <a:xfrm>
            <a:off x="609600" y="4038600"/>
            <a:ext cx="7162800" cy="1600200"/>
          </a:xfrm>
        </p:spPr>
        <p:txBody>
          <a:bodyPr>
            <a:noAutofit/>
          </a:bodyPr>
          <a:lstStyle/>
          <a:p>
            <a:pPr algn="l"/>
            <a:r>
              <a:rPr lang="en-US" sz="2800" dirty="0" smtClean="0">
                <a:solidFill>
                  <a:srgbClr val="C00000"/>
                </a:solidFill>
                <a:latin typeface="Gill Sans MT" panose="020B0502020104020203" pitchFamily="34" charset="0"/>
              </a:rPr>
              <a:t>Julie Wolf,  </a:t>
            </a:r>
            <a:r>
              <a:rPr lang="en-US" sz="2800" dirty="0" err="1" smtClean="0">
                <a:solidFill>
                  <a:srgbClr val="C00000"/>
                </a:solidFill>
                <a:latin typeface="Gill Sans MT" panose="020B0502020104020203" pitchFamily="34" charset="0"/>
              </a:rPr>
              <a:t>Yannick</a:t>
            </a:r>
            <a:r>
              <a:rPr lang="en-US" sz="2800" dirty="0" smtClean="0">
                <a:solidFill>
                  <a:srgbClr val="C00000"/>
                </a:solidFill>
                <a:latin typeface="Gill Sans MT" panose="020B0502020104020203" pitchFamily="34" charset="0"/>
              </a:rPr>
              <a:t> Le Page and Tris West</a:t>
            </a:r>
          </a:p>
          <a:p>
            <a:pPr algn="l"/>
            <a:r>
              <a:rPr lang="en-US" sz="2800" dirty="0" smtClean="0">
                <a:solidFill>
                  <a:srgbClr val="C00000"/>
                </a:solidFill>
                <a:latin typeface="Gill Sans MT" panose="020B0502020104020203" pitchFamily="34" charset="0"/>
              </a:rPr>
              <a:t>Joint Global Change Research Institute</a:t>
            </a:r>
          </a:p>
          <a:p>
            <a:pPr algn="l"/>
            <a:endParaRPr lang="en-US" dirty="0">
              <a:solidFill>
                <a:srgbClr val="C00000"/>
              </a:solidFill>
              <a:latin typeface="Gill Sans MT" panose="020B0502020104020203" pitchFamily="34" charset="0"/>
            </a:endParaRPr>
          </a:p>
          <a:p>
            <a:pPr algn="l"/>
            <a:r>
              <a:rPr lang="en-US" sz="2800" dirty="0" smtClean="0">
                <a:solidFill>
                  <a:srgbClr val="C00000"/>
                </a:solidFill>
                <a:latin typeface="Gill Sans MT" panose="020B0502020104020203" pitchFamily="34" charset="0"/>
              </a:rPr>
              <a:t>CMS 2014 Science Team Meeting </a:t>
            </a:r>
            <a:endParaRPr lang="en-US" sz="2800"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788577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rgbClr val="C00000"/>
                </a:solidFill>
              </a:rPr>
              <a:t>Results: </a:t>
            </a:r>
            <a:endParaRPr lang="en-US" sz="4000" dirty="0">
              <a:solidFill>
                <a:srgbClr val="C00000"/>
              </a:solidFill>
            </a:endParaRPr>
          </a:p>
        </p:txBody>
      </p:sp>
      <p:sp>
        <p:nvSpPr>
          <p:cNvPr id="13" name="Title 1"/>
          <p:cNvSpPr txBox="1">
            <a:spLocks/>
          </p:cNvSpPr>
          <p:nvPr/>
        </p:nvSpPr>
        <p:spPr>
          <a:xfrm>
            <a:off x="457200" y="990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C00000"/>
                </a:solidFill>
              </a:rPr>
              <a:t>Crop NPP spatial distribution</a:t>
            </a:r>
            <a:endParaRPr lang="en-US" sz="3200" dirty="0">
              <a:solidFill>
                <a:srgbClr val="C00000"/>
              </a:solidFill>
            </a:endParaRPr>
          </a:p>
        </p:txBody>
      </p:sp>
      <p:pic>
        <p:nvPicPr>
          <p:cNvPr id="4" name="Content Placeholder 3"/>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4622" t="8923" r="6367" b="15993"/>
          <a:stretch/>
        </p:blipFill>
        <p:spPr>
          <a:xfrm>
            <a:off x="1524000" y="2057399"/>
            <a:ext cx="6067464" cy="4455511"/>
          </a:xfrm>
          <a:ln>
            <a:solidFill>
              <a:srgbClr val="000000"/>
            </a:solidFill>
          </a:ln>
        </p:spPr>
      </p:pic>
    </p:spTree>
    <p:extLst>
      <p:ext uri="{BB962C8B-B14F-4D97-AF65-F5344CB8AC3E}">
        <p14:creationId xmlns:p14="http://schemas.microsoft.com/office/powerpoint/2010/main" val="400431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rgbClr val="C00000"/>
                </a:solidFill>
              </a:rPr>
              <a:t>Results: </a:t>
            </a:r>
            <a:endParaRPr lang="en-US" sz="4000" dirty="0">
              <a:solidFill>
                <a:srgbClr val="C00000"/>
              </a:solidFill>
            </a:endParaRPr>
          </a:p>
        </p:txBody>
      </p:sp>
      <p:sp>
        <p:nvSpPr>
          <p:cNvPr id="13" name="Title 1"/>
          <p:cNvSpPr txBox="1">
            <a:spLocks/>
          </p:cNvSpPr>
          <p:nvPr/>
        </p:nvSpPr>
        <p:spPr>
          <a:xfrm>
            <a:off x="457200" y="990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C00000"/>
                </a:solidFill>
              </a:rPr>
              <a:t>Regional NCE and spatial distribution</a:t>
            </a:r>
            <a:endParaRPr lang="en-US" sz="3200" dirty="0">
              <a:solidFill>
                <a:srgbClr val="C00000"/>
              </a:solidFill>
            </a:endParaRPr>
          </a:p>
        </p:txBody>
      </p:sp>
      <p:pic>
        <p:nvPicPr>
          <p:cNvPr id="5" name="Content Placeholder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484" t="6349" r="3037" b="1473"/>
          <a:stretch/>
        </p:blipFill>
        <p:spPr>
          <a:xfrm>
            <a:off x="228600" y="1905000"/>
            <a:ext cx="3200400" cy="4247804"/>
          </a:xfrm>
          <a:ln>
            <a:solidFill>
              <a:srgbClr val="000000"/>
            </a:solidFill>
          </a:ln>
        </p:spPr>
      </p:pic>
      <p:sp>
        <p:nvSpPr>
          <p:cNvPr id="3" name="TextBox 2"/>
          <p:cNvSpPr txBox="1"/>
          <p:nvPr/>
        </p:nvSpPr>
        <p:spPr>
          <a:xfrm>
            <a:off x="228600" y="6107668"/>
            <a:ext cx="8446864" cy="369332"/>
          </a:xfrm>
          <a:prstGeom prst="rect">
            <a:avLst/>
          </a:prstGeom>
          <a:noFill/>
        </p:spPr>
        <p:txBody>
          <a:bodyPr wrap="square" rtlCol="0">
            <a:spAutoFit/>
          </a:bodyPr>
          <a:lstStyle/>
          <a:p>
            <a:pPr algn="ctr"/>
            <a:r>
              <a:rPr lang="en-US" dirty="0" smtClean="0"/>
              <a:t>(NCE </a:t>
            </a:r>
            <a:r>
              <a:rPr lang="en-US" dirty="0"/>
              <a:t>= -harvest + food intake + fodder </a:t>
            </a:r>
            <a:r>
              <a:rPr lang="en-US" dirty="0" smtClean="0"/>
              <a:t>intake)</a:t>
            </a:r>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9950" t="10000" r="7715" b="16666"/>
          <a:stretch/>
        </p:blipFill>
        <p:spPr>
          <a:xfrm>
            <a:off x="3581400" y="1905000"/>
            <a:ext cx="5405005" cy="4234188"/>
          </a:xfrm>
          <a:prstGeom prst="rect">
            <a:avLst/>
          </a:prstGeom>
          <a:ln>
            <a:solidFill>
              <a:srgbClr val="000000"/>
            </a:solidFill>
          </a:ln>
        </p:spPr>
      </p:pic>
    </p:spTree>
    <p:extLst>
      <p:ext uri="{BB962C8B-B14F-4D97-AF65-F5344CB8AC3E}">
        <p14:creationId xmlns:p14="http://schemas.microsoft.com/office/powerpoint/2010/main" val="755690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Results: </a:t>
            </a:r>
            <a:endParaRPr lang="en-US" sz="4000" dirty="0"/>
          </a:p>
        </p:txBody>
      </p:sp>
      <p:pic>
        <p:nvPicPr>
          <p:cNvPr id="6" name="Content Placeholder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4966" b="2410"/>
          <a:stretch/>
        </p:blipFill>
        <p:spPr>
          <a:xfrm>
            <a:off x="5334000" y="76200"/>
            <a:ext cx="3733800" cy="6727820"/>
          </a:xfrm>
          <a:ln>
            <a:solidFill>
              <a:srgbClr val="000000"/>
            </a:solidFill>
          </a:ln>
        </p:spPr>
      </p:pic>
      <p:sp>
        <p:nvSpPr>
          <p:cNvPr id="13" name="Title 1"/>
          <p:cNvSpPr txBox="1">
            <a:spLocks/>
          </p:cNvSpPr>
          <p:nvPr/>
        </p:nvSpPr>
        <p:spPr>
          <a:xfrm>
            <a:off x="442245" y="9906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C00000"/>
                </a:solidFill>
              </a:rPr>
              <a:t>Global agricultural budget</a:t>
            </a:r>
            <a:endParaRPr lang="en-US" sz="3200" dirty="0">
              <a:solidFill>
                <a:srgbClr val="C00000"/>
              </a:solidFill>
            </a:endParaRPr>
          </a:p>
        </p:txBody>
      </p:sp>
    </p:spTree>
    <p:extLst>
      <p:ext uri="{BB962C8B-B14F-4D97-AF65-F5344CB8AC3E}">
        <p14:creationId xmlns:p14="http://schemas.microsoft.com/office/powerpoint/2010/main" val="548333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743200" cy="1143000"/>
          </a:xfrm>
        </p:spPr>
        <p:txBody>
          <a:bodyPr>
            <a:normAutofit/>
          </a:bodyPr>
          <a:lstStyle/>
          <a:p>
            <a:pPr algn="l"/>
            <a:r>
              <a:rPr lang="en-US" sz="4000" dirty="0" smtClean="0"/>
              <a:t>Results: </a:t>
            </a:r>
            <a:endParaRPr lang="en-US" sz="4000" dirty="0"/>
          </a:p>
        </p:txBody>
      </p:sp>
      <p:pic>
        <p:nvPicPr>
          <p:cNvPr id="6" name="Content Placeholder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4966" b="2410"/>
          <a:stretch/>
        </p:blipFill>
        <p:spPr>
          <a:xfrm>
            <a:off x="5334000" y="76200"/>
            <a:ext cx="3733800" cy="6727820"/>
          </a:xfrm>
          <a:ln>
            <a:solidFill>
              <a:srgbClr val="000000"/>
            </a:solidFill>
          </a:ln>
        </p:spPr>
      </p:pic>
      <p:sp>
        <p:nvSpPr>
          <p:cNvPr id="13" name="Title 1"/>
          <p:cNvSpPr txBox="1">
            <a:spLocks/>
          </p:cNvSpPr>
          <p:nvPr/>
        </p:nvSpPr>
        <p:spPr>
          <a:xfrm>
            <a:off x="442245" y="9906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C00000"/>
                </a:solidFill>
              </a:rPr>
              <a:t>Global agricultural budget</a:t>
            </a:r>
            <a:endParaRPr lang="en-US" sz="3200" dirty="0">
              <a:solidFill>
                <a:srgbClr val="C00000"/>
              </a:solidFill>
            </a:endParaRPr>
          </a:p>
        </p:txBody>
      </p:sp>
      <p:sp>
        <p:nvSpPr>
          <p:cNvPr id="4" name="Oval 3"/>
          <p:cNvSpPr/>
          <p:nvPr/>
        </p:nvSpPr>
        <p:spPr>
          <a:xfrm>
            <a:off x="6400800" y="2133600"/>
            <a:ext cx="1143000" cy="457200"/>
          </a:xfrm>
          <a:prstGeom prst="ellipse">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86675" y="1409700"/>
            <a:ext cx="1143000" cy="1066800"/>
          </a:xfrm>
          <a:prstGeom prst="ellipse">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382000" y="4267200"/>
            <a:ext cx="609600" cy="1371600"/>
          </a:xfrm>
          <a:prstGeom prst="ellipse">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9599" y="1828800"/>
            <a:ext cx="4581525"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agricultural losses</a:t>
            </a:r>
          </a:p>
          <a:p>
            <a:pPr marL="342900" indent="-342900">
              <a:buFont typeface="Arial" panose="020B0604020202020204" pitchFamily="34" charset="0"/>
              <a:buChar char="•"/>
            </a:pPr>
            <a:r>
              <a:rPr lang="en-US" sz="2400" dirty="0" smtClean="0"/>
              <a:t>post-harvest losses</a:t>
            </a:r>
          </a:p>
          <a:p>
            <a:pPr marL="342900" indent="-342900">
              <a:buFont typeface="Arial" panose="020B0604020202020204" pitchFamily="34" charset="0"/>
              <a:buChar char="•"/>
            </a:pPr>
            <a:r>
              <a:rPr lang="en-US" sz="2400" dirty="0" smtClean="0"/>
              <a:t>food supply chain losses/waste</a:t>
            </a:r>
            <a:r>
              <a:rPr lang="en-US" dirty="0" smtClean="0"/>
              <a:t> </a:t>
            </a:r>
            <a:endParaRPr lang="en-US" dirty="0"/>
          </a:p>
        </p:txBody>
      </p:sp>
    </p:spTree>
    <p:extLst>
      <p:ext uri="{BB962C8B-B14F-4D97-AF65-F5344CB8AC3E}">
        <p14:creationId xmlns:p14="http://schemas.microsoft.com/office/powerpoint/2010/main" val="3183212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743200" cy="1143000"/>
          </a:xfrm>
        </p:spPr>
        <p:txBody>
          <a:bodyPr>
            <a:normAutofit/>
          </a:bodyPr>
          <a:lstStyle/>
          <a:p>
            <a:pPr algn="l"/>
            <a:r>
              <a:rPr lang="en-US" sz="4000" dirty="0" smtClean="0"/>
              <a:t>Results: </a:t>
            </a:r>
            <a:endParaRPr lang="en-US" sz="4000" dirty="0"/>
          </a:p>
        </p:txBody>
      </p:sp>
      <p:pic>
        <p:nvPicPr>
          <p:cNvPr id="6" name="Content Placeholder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4966" b="2410"/>
          <a:stretch/>
        </p:blipFill>
        <p:spPr>
          <a:xfrm>
            <a:off x="5334000" y="76200"/>
            <a:ext cx="3733800" cy="6727820"/>
          </a:xfrm>
          <a:ln>
            <a:solidFill>
              <a:srgbClr val="000000"/>
            </a:solidFill>
          </a:ln>
        </p:spPr>
      </p:pic>
      <p:sp>
        <p:nvSpPr>
          <p:cNvPr id="13" name="Title 1"/>
          <p:cNvSpPr txBox="1">
            <a:spLocks/>
          </p:cNvSpPr>
          <p:nvPr/>
        </p:nvSpPr>
        <p:spPr>
          <a:xfrm>
            <a:off x="442245" y="9906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C00000"/>
                </a:solidFill>
              </a:rPr>
              <a:t>Global agricultural budget</a:t>
            </a:r>
            <a:endParaRPr lang="en-US" sz="3200" dirty="0">
              <a:solidFill>
                <a:srgbClr val="C00000"/>
              </a:solidFill>
            </a:endParaRPr>
          </a:p>
        </p:txBody>
      </p:sp>
      <p:sp>
        <p:nvSpPr>
          <p:cNvPr id="4" name="Oval 3"/>
          <p:cNvSpPr/>
          <p:nvPr/>
        </p:nvSpPr>
        <p:spPr>
          <a:xfrm flipV="1">
            <a:off x="6400800" y="1676400"/>
            <a:ext cx="685800" cy="609600"/>
          </a:xfrm>
          <a:prstGeom prst="ellipse">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20000" y="152400"/>
            <a:ext cx="1333500" cy="838200"/>
          </a:xfrm>
          <a:prstGeom prst="ellipse">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620000" y="2481828"/>
            <a:ext cx="1333500" cy="1785372"/>
          </a:xfrm>
          <a:prstGeom prst="ellipse">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9600" y="1828800"/>
            <a:ext cx="4267200" cy="2677656"/>
          </a:xfrm>
          <a:prstGeom prst="rect">
            <a:avLst/>
          </a:prstGeom>
          <a:noFill/>
        </p:spPr>
        <p:txBody>
          <a:bodyPr wrap="square" rtlCol="0">
            <a:spAutoFit/>
          </a:bodyPr>
          <a:lstStyle/>
          <a:p>
            <a:r>
              <a:rPr lang="en-US" sz="2400" dirty="0" smtClean="0"/>
              <a:t>Detailed </a:t>
            </a:r>
            <a:r>
              <a:rPr lang="en-US" sz="2400" dirty="0" smtClean="0"/>
              <a:t>livestock intake:</a:t>
            </a:r>
          </a:p>
          <a:p>
            <a:pPr marL="800100" lvl="1" indent="-342900">
              <a:buFont typeface="Arial" panose="020B0604020202020204" pitchFamily="34" charset="0"/>
              <a:buChar char="•"/>
            </a:pPr>
            <a:r>
              <a:rPr lang="en-US" sz="2400" dirty="0" smtClean="0"/>
              <a:t>crop </a:t>
            </a:r>
            <a:r>
              <a:rPr lang="en-US" sz="2400" dirty="0" smtClean="0"/>
              <a:t>residues</a:t>
            </a:r>
          </a:p>
          <a:p>
            <a:pPr marL="800100" lvl="1" indent="-342900">
              <a:buFont typeface="Arial" panose="020B0604020202020204" pitchFamily="34" charset="0"/>
              <a:buChar char="•"/>
            </a:pPr>
            <a:r>
              <a:rPr lang="en-US" sz="2400" dirty="0" smtClean="0"/>
              <a:t>primary </a:t>
            </a:r>
            <a:r>
              <a:rPr lang="en-US" sz="2400" dirty="0" smtClean="0"/>
              <a:t>harvest</a:t>
            </a:r>
          </a:p>
          <a:p>
            <a:pPr marL="800100" lvl="1" indent="-342900">
              <a:buFont typeface="Arial" panose="020B0604020202020204" pitchFamily="34" charset="0"/>
              <a:buChar char="•"/>
            </a:pPr>
            <a:r>
              <a:rPr lang="en-US" sz="2400" dirty="0" smtClean="0"/>
              <a:t>hay and fodder </a:t>
            </a:r>
            <a:r>
              <a:rPr lang="en-US" sz="2400" dirty="0" smtClean="0"/>
              <a:t>crops</a:t>
            </a:r>
          </a:p>
          <a:p>
            <a:pPr marL="800100" lvl="1" indent="-342900">
              <a:buFont typeface="Arial" panose="020B0604020202020204" pitchFamily="34" charset="0"/>
              <a:buChar char="•"/>
            </a:pPr>
            <a:r>
              <a:rPr lang="en-US" sz="2400" u="sng" dirty="0" smtClean="0"/>
              <a:t>forage/grazing</a:t>
            </a:r>
            <a:endParaRPr lang="en-US" sz="2400" u="sng" dirty="0" smtClean="0"/>
          </a:p>
          <a:p>
            <a:endParaRPr lang="en-US" sz="2400" dirty="0" smtClean="0"/>
          </a:p>
          <a:p>
            <a:r>
              <a:rPr lang="en-US" sz="2400" dirty="0" smtClean="0"/>
              <a:t> </a:t>
            </a:r>
            <a:endParaRPr lang="en-US" dirty="0"/>
          </a:p>
        </p:txBody>
      </p:sp>
    </p:spTree>
    <p:extLst>
      <p:ext uri="{BB962C8B-B14F-4D97-AF65-F5344CB8AC3E}">
        <p14:creationId xmlns:p14="http://schemas.microsoft.com/office/powerpoint/2010/main" val="3410862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Conclusions:</a:t>
            </a:r>
            <a:endParaRPr lang="en-US" sz="4000" dirty="0"/>
          </a:p>
        </p:txBody>
      </p:sp>
      <p:sp>
        <p:nvSpPr>
          <p:cNvPr id="3" name="Content Placeholder 2"/>
          <p:cNvSpPr>
            <a:spLocks noGrp="1"/>
          </p:cNvSpPr>
          <p:nvPr>
            <p:ph idx="1"/>
          </p:nvPr>
        </p:nvSpPr>
        <p:spPr>
          <a:xfrm>
            <a:off x="457200" y="1524000"/>
            <a:ext cx="8458200" cy="5029200"/>
          </a:xfrm>
        </p:spPr>
        <p:txBody>
          <a:bodyPr>
            <a:normAutofit fontScale="92500" lnSpcReduction="20000"/>
          </a:bodyPr>
          <a:lstStyle/>
          <a:p>
            <a:r>
              <a:rPr lang="en-US" sz="3000" dirty="0" smtClean="0"/>
              <a:t>Objectives completed</a:t>
            </a:r>
            <a:br>
              <a:rPr lang="en-US" sz="3000" dirty="0" smtClean="0"/>
            </a:br>
            <a:endParaRPr lang="en-US" sz="3000" dirty="0" smtClean="0"/>
          </a:p>
          <a:p>
            <a:r>
              <a:rPr lang="en-US" sz="3000" dirty="0" smtClean="0"/>
              <a:t>Manuscript completed: “Biogenic </a:t>
            </a:r>
            <a:r>
              <a:rPr lang="en-US" sz="3000" dirty="0"/>
              <a:t>carbon fluxes from global agricultural production and </a:t>
            </a:r>
            <a:r>
              <a:rPr lang="en-US" sz="3000" dirty="0" smtClean="0"/>
              <a:t>consumption” </a:t>
            </a:r>
            <a:br>
              <a:rPr lang="en-US" sz="3000" dirty="0" smtClean="0"/>
            </a:br>
            <a:endParaRPr lang="en-US" sz="3000" dirty="0" smtClean="0"/>
          </a:p>
          <a:p>
            <a:r>
              <a:rPr lang="en-US" sz="3000" dirty="0" smtClean="0"/>
              <a:t>Data available include spatial distributions,  coefficients developed, crop residue, livestock feed sources, and livestock manure production.</a:t>
            </a:r>
            <a:endParaRPr lang="en-US" sz="3000" dirty="0"/>
          </a:p>
          <a:p>
            <a:pPr marL="0" indent="0">
              <a:buNone/>
            </a:pPr>
            <a:r>
              <a:rPr lang="en-US" dirty="0" smtClean="0"/>
              <a:t/>
            </a:r>
            <a:br>
              <a:rPr lang="en-US" dirty="0" smtClean="0"/>
            </a:br>
            <a:endParaRPr lang="en-US" dirty="0" smtClean="0"/>
          </a:p>
          <a:p>
            <a:pPr marL="0" indent="0">
              <a:buNone/>
            </a:pPr>
            <a:r>
              <a:rPr lang="en-US" dirty="0" smtClean="0"/>
              <a:t/>
            </a:r>
            <a:br>
              <a:rPr lang="en-US" dirty="0" smtClean="0"/>
            </a:br>
            <a:endParaRPr lang="en-US" dirty="0" smtClean="0"/>
          </a:p>
        </p:txBody>
      </p:sp>
    </p:spTree>
    <p:extLst>
      <p:ext uri="{BB962C8B-B14F-4D97-AF65-F5344CB8AC3E}">
        <p14:creationId xmlns:p14="http://schemas.microsoft.com/office/powerpoint/2010/main" val="842590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C00000"/>
                </a:solidFill>
              </a:rPr>
              <a:t>Thank you.</a:t>
            </a:r>
            <a:endParaRPr lang="en-US" sz="3200"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dirty="0" smtClean="0"/>
              <a:t/>
            </a:r>
            <a:br>
              <a:rPr lang="en-US" dirty="0" smtClean="0"/>
            </a:br>
            <a:endParaRPr lang="en-US" dirty="0" smtClean="0"/>
          </a:p>
          <a:p>
            <a:pPr marL="0" indent="0">
              <a:buNone/>
            </a:pPr>
            <a:r>
              <a:rPr lang="en-US" dirty="0" smtClean="0"/>
              <a:t/>
            </a:r>
            <a:br>
              <a:rPr lang="en-US" dirty="0" smtClean="0"/>
            </a:br>
            <a:endParaRPr lang="en-US" dirty="0" smtClean="0"/>
          </a:p>
        </p:txBody>
      </p:sp>
      <p:pic>
        <p:nvPicPr>
          <p:cNvPr id="7"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t="4966" b="2410"/>
          <a:stretch/>
        </p:blipFill>
        <p:spPr>
          <a:xfrm>
            <a:off x="5334000" y="76200"/>
            <a:ext cx="3733800" cy="6727820"/>
          </a:xfrm>
          <a:prstGeom prst="rect">
            <a:avLst/>
          </a:prstGeom>
          <a:ln>
            <a:solidFill>
              <a:srgbClr val="000000"/>
            </a:solidFill>
          </a:ln>
        </p:spPr>
      </p:pic>
    </p:spTree>
    <p:extLst>
      <p:ext uri="{BB962C8B-B14F-4D97-AF65-F5344CB8AC3E}">
        <p14:creationId xmlns:p14="http://schemas.microsoft.com/office/powerpoint/2010/main" val="1393004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Objectives:</a:t>
            </a:r>
            <a:endParaRPr lang="en-US" sz="4000" dirty="0"/>
          </a:p>
        </p:txBody>
      </p:sp>
      <p:sp>
        <p:nvSpPr>
          <p:cNvPr id="3" name="Content Placeholder 2"/>
          <p:cNvSpPr>
            <a:spLocks noGrp="1"/>
          </p:cNvSpPr>
          <p:nvPr>
            <p:ph idx="1"/>
          </p:nvPr>
        </p:nvSpPr>
        <p:spPr>
          <a:xfrm>
            <a:off x="457200" y="1524000"/>
            <a:ext cx="8229600" cy="5029200"/>
          </a:xfrm>
        </p:spPr>
        <p:txBody>
          <a:bodyPr>
            <a:normAutofit/>
          </a:bodyPr>
          <a:lstStyle/>
          <a:p>
            <a:r>
              <a:rPr lang="en-US" dirty="0" smtClean="0">
                <a:latin typeface="+mj-lt"/>
              </a:rPr>
              <a:t>Quantify global agricultural carbon fluxes:</a:t>
            </a:r>
          </a:p>
          <a:p>
            <a:pPr marL="857250" lvl="2" indent="0">
              <a:buNone/>
            </a:pPr>
            <a:r>
              <a:rPr lang="en-US" dirty="0" smtClean="0">
                <a:latin typeface="+mj-lt"/>
              </a:rPr>
              <a:t/>
            </a:r>
            <a:br>
              <a:rPr lang="en-US" dirty="0" smtClean="0">
                <a:latin typeface="+mj-lt"/>
              </a:rPr>
            </a:br>
            <a:endParaRPr lang="en-US" dirty="0" smtClean="0">
              <a:latin typeface="+mj-lt"/>
            </a:endParaRPr>
          </a:p>
        </p:txBody>
      </p:sp>
      <p:pic>
        <p:nvPicPr>
          <p:cNvPr id="1079" name="Picture 1078"/>
          <p:cNvPicPr>
            <a:picLocks noChangeAspect="1"/>
          </p:cNvPicPr>
          <p:nvPr/>
        </p:nvPicPr>
        <p:blipFill rotWithShape="1">
          <a:blip r:embed="rId3" cstate="print">
            <a:extLst>
              <a:ext uri="{28A0092B-C50C-407E-A947-70E740481C1C}">
                <a14:useLocalDpi xmlns:a14="http://schemas.microsoft.com/office/drawing/2010/main" val="0"/>
              </a:ext>
            </a:extLst>
          </a:blip>
          <a:srcRect l="9722" t="12750" r="13334" b="18419"/>
          <a:stretch/>
        </p:blipFill>
        <p:spPr>
          <a:xfrm>
            <a:off x="192592" y="2285999"/>
            <a:ext cx="8722808" cy="4015011"/>
          </a:xfrm>
          <a:prstGeom prst="rect">
            <a:avLst/>
          </a:prstGeom>
          <a:ln>
            <a:solidFill>
              <a:srgbClr val="000000"/>
            </a:solidFill>
          </a:ln>
        </p:spPr>
      </p:pic>
    </p:spTree>
    <p:extLst>
      <p:ext uri="{BB962C8B-B14F-4D97-AF65-F5344CB8AC3E}">
        <p14:creationId xmlns:p14="http://schemas.microsoft.com/office/powerpoint/2010/main" val="3908022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Objectives:</a:t>
            </a:r>
            <a:endParaRPr lang="en-US" sz="4000" dirty="0"/>
          </a:p>
        </p:txBody>
      </p:sp>
      <p:sp>
        <p:nvSpPr>
          <p:cNvPr id="3" name="Content Placeholder 2"/>
          <p:cNvSpPr>
            <a:spLocks noGrp="1"/>
          </p:cNvSpPr>
          <p:nvPr>
            <p:ph idx="1"/>
          </p:nvPr>
        </p:nvSpPr>
        <p:spPr>
          <a:xfrm>
            <a:off x="457200" y="1524000"/>
            <a:ext cx="8229600" cy="5029200"/>
          </a:xfrm>
        </p:spPr>
        <p:txBody>
          <a:bodyPr>
            <a:normAutofit/>
          </a:bodyPr>
          <a:lstStyle/>
          <a:p>
            <a:r>
              <a:rPr lang="en-US" dirty="0" smtClean="0">
                <a:latin typeface="+mj-lt"/>
              </a:rPr>
              <a:t>Quantify global agricultural carbon fluxes:</a:t>
            </a:r>
          </a:p>
          <a:p>
            <a:pPr marL="1200150" lvl="2" indent="-342900">
              <a:buFont typeface="Wingdings" panose="05000000000000000000" pitchFamily="2" charset="2"/>
              <a:buChar char="§"/>
            </a:pPr>
            <a:r>
              <a:rPr lang="en-US" dirty="0" smtClean="0">
                <a:latin typeface="+mj-lt"/>
              </a:rPr>
              <a:t>Above- and belowground crop biomass</a:t>
            </a:r>
          </a:p>
          <a:p>
            <a:pPr marL="1200150" lvl="2" indent="-342900">
              <a:buFont typeface="Wingdings" panose="05000000000000000000" pitchFamily="2" charset="2"/>
              <a:buChar char="§"/>
            </a:pPr>
            <a:r>
              <a:rPr lang="en-US" dirty="0" smtClean="0">
                <a:latin typeface="+mj-lt"/>
              </a:rPr>
              <a:t>Harvested and removed crop biomass</a:t>
            </a:r>
          </a:p>
          <a:p>
            <a:pPr marL="1200150" lvl="2" indent="-342900">
              <a:buFont typeface="Wingdings" panose="05000000000000000000" pitchFamily="2" charset="2"/>
              <a:buChar char="§"/>
            </a:pPr>
            <a:r>
              <a:rPr lang="en-US" dirty="0" smtClean="0">
                <a:latin typeface="+mj-lt"/>
              </a:rPr>
              <a:t>Crop residues left on field</a:t>
            </a:r>
          </a:p>
          <a:p>
            <a:pPr marL="1200150" lvl="2" indent="-342900">
              <a:buFont typeface="Wingdings" panose="05000000000000000000" pitchFamily="2" charset="2"/>
              <a:buChar char="§"/>
            </a:pPr>
            <a:r>
              <a:rPr lang="en-US" dirty="0" smtClean="0">
                <a:latin typeface="+mj-lt"/>
              </a:rPr>
              <a:t>Crop net primary productivity (NPP)</a:t>
            </a:r>
          </a:p>
          <a:p>
            <a:pPr marL="1200150" lvl="2" indent="-342900">
              <a:buFont typeface="Wingdings" panose="05000000000000000000" pitchFamily="2" charset="2"/>
              <a:buChar char="§"/>
            </a:pPr>
            <a:r>
              <a:rPr lang="en-US" dirty="0" smtClean="0">
                <a:latin typeface="+mj-lt"/>
              </a:rPr>
              <a:t>Livestock intake of crop harvests and crop residues </a:t>
            </a:r>
          </a:p>
          <a:p>
            <a:pPr marL="1200150" lvl="2" indent="-342900">
              <a:buFont typeface="Wingdings" panose="05000000000000000000" pitchFamily="2" charset="2"/>
              <a:buChar char="§"/>
            </a:pPr>
            <a:r>
              <a:rPr lang="en-US" dirty="0" smtClean="0">
                <a:latin typeface="+mj-lt"/>
              </a:rPr>
              <a:t>Livestock forage/grazing of non-crop carbon</a:t>
            </a:r>
          </a:p>
          <a:p>
            <a:pPr marL="1200150" lvl="2" indent="-342900">
              <a:buFont typeface="Wingdings" panose="05000000000000000000" pitchFamily="2" charset="2"/>
              <a:buChar char="§"/>
            </a:pPr>
            <a:r>
              <a:rPr lang="en-US" dirty="0" smtClean="0">
                <a:latin typeface="+mj-lt"/>
              </a:rPr>
              <a:t>Human intake of crop- and livestock-based food</a:t>
            </a:r>
            <a:br>
              <a:rPr lang="en-US" dirty="0" smtClean="0">
                <a:latin typeface="+mj-lt"/>
              </a:rPr>
            </a:br>
            <a:endParaRPr lang="en-US" dirty="0" smtClean="0">
              <a:latin typeface="+mj-lt"/>
            </a:endParaRPr>
          </a:p>
        </p:txBody>
      </p:sp>
    </p:spTree>
    <p:extLst>
      <p:ext uri="{BB962C8B-B14F-4D97-AF65-F5344CB8AC3E}">
        <p14:creationId xmlns:p14="http://schemas.microsoft.com/office/powerpoint/2010/main" val="2318701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Objectives:</a:t>
            </a:r>
            <a:endParaRPr lang="en-US" sz="4000" dirty="0"/>
          </a:p>
        </p:txBody>
      </p:sp>
      <p:sp>
        <p:nvSpPr>
          <p:cNvPr id="3" name="Content Placeholder 2"/>
          <p:cNvSpPr>
            <a:spLocks noGrp="1"/>
          </p:cNvSpPr>
          <p:nvPr>
            <p:ph idx="1"/>
          </p:nvPr>
        </p:nvSpPr>
        <p:spPr>
          <a:xfrm>
            <a:off x="457200" y="1524000"/>
            <a:ext cx="8229600" cy="5029200"/>
          </a:xfrm>
        </p:spPr>
        <p:txBody>
          <a:bodyPr>
            <a:normAutofit/>
          </a:bodyPr>
          <a:lstStyle/>
          <a:p>
            <a:r>
              <a:rPr lang="en-US" dirty="0" smtClean="0">
                <a:latin typeface="+mj-lt"/>
              </a:rPr>
              <a:t>Quantify global agricultural carbon fluxes</a:t>
            </a:r>
            <a:br>
              <a:rPr lang="en-US" dirty="0" smtClean="0">
                <a:latin typeface="+mj-lt"/>
              </a:rPr>
            </a:br>
            <a:endParaRPr lang="en-US" dirty="0" smtClean="0">
              <a:latin typeface="+mj-lt"/>
            </a:endParaRPr>
          </a:p>
          <a:p>
            <a:r>
              <a:rPr lang="en-US" dirty="0" smtClean="0">
                <a:latin typeface="+mj-lt"/>
              </a:rPr>
              <a:t>Quantify agricultural net carbon exchange </a:t>
            </a:r>
            <a:br>
              <a:rPr lang="en-US" dirty="0" smtClean="0">
                <a:latin typeface="+mj-lt"/>
              </a:rPr>
            </a:br>
            <a:r>
              <a:rPr lang="en-US" dirty="0" smtClean="0">
                <a:latin typeface="+mj-lt"/>
              </a:rPr>
              <a:t>(NCE) and construct carbon budget</a:t>
            </a:r>
            <a:br>
              <a:rPr lang="en-US" dirty="0" smtClean="0">
                <a:latin typeface="+mj-lt"/>
              </a:rPr>
            </a:br>
            <a:endParaRPr lang="en-US" dirty="0" smtClean="0">
              <a:latin typeface="+mj-lt"/>
            </a:endParaRPr>
          </a:p>
          <a:p>
            <a:r>
              <a:rPr lang="en-US" dirty="0" smtClean="0">
                <a:latin typeface="+mj-lt"/>
              </a:rPr>
              <a:t>Distribute carbon fluxes at 0.05 degree scale for 2005 - 2011</a:t>
            </a:r>
            <a:br>
              <a:rPr lang="en-US" dirty="0" smtClean="0">
                <a:latin typeface="+mj-lt"/>
              </a:rPr>
            </a:br>
            <a:endParaRPr lang="en-US" dirty="0" smtClean="0">
              <a:latin typeface="+mj-lt"/>
            </a:endParaRPr>
          </a:p>
          <a:p>
            <a:r>
              <a:rPr lang="en-US" dirty="0" smtClean="0">
                <a:latin typeface="+mj-lt"/>
              </a:rPr>
              <a:t>Estimate uncertainty for all carbon fluxes</a:t>
            </a:r>
            <a:r>
              <a:rPr lang="en-US" dirty="0" smtClean="0"/>
              <a:t/>
            </a:r>
            <a:br>
              <a:rPr lang="en-US" dirty="0" smtClean="0"/>
            </a:br>
            <a:endParaRPr lang="en-US" dirty="0" smtClean="0"/>
          </a:p>
        </p:txBody>
      </p:sp>
    </p:spTree>
    <p:extLst>
      <p:ext uri="{BB962C8B-B14F-4D97-AF65-F5344CB8AC3E}">
        <p14:creationId xmlns:p14="http://schemas.microsoft.com/office/powerpoint/2010/main" val="3960731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Methods:</a:t>
            </a:r>
            <a:endParaRPr lang="en-US" sz="4000" dirty="0"/>
          </a:p>
        </p:txBody>
      </p:sp>
      <p:sp>
        <p:nvSpPr>
          <p:cNvPr id="3" name="Content Placeholder 2"/>
          <p:cNvSpPr>
            <a:spLocks noGrp="1"/>
          </p:cNvSpPr>
          <p:nvPr>
            <p:ph idx="1"/>
          </p:nvPr>
        </p:nvSpPr>
        <p:spPr>
          <a:xfrm>
            <a:off x="457200" y="1524000"/>
            <a:ext cx="8229600" cy="5029200"/>
          </a:xfrm>
        </p:spPr>
        <p:txBody>
          <a:bodyPr>
            <a:normAutofit/>
          </a:bodyPr>
          <a:lstStyle/>
          <a:p>
            <a:pPr marL="0" indent="0">
              <a:buNone/>
            </a:pPr>
            <a:r>
              <a:rPr lang="en-US" dirty="0" smtClean="0">
                <a:solidFill>
                  <a:srgbClr val="C00000"/>
                </a:solidFill>
                <a:latin typeface="+mj-lt"/>
              </a:rPr>
              <a:t>Combine </a:t>
            </a:r>
          </a:p>
          <a:p>
            <a:pPr lvl="1">
              <a:buFont typeface="Wingdings" panose="05000000000000000000" pitchFamily="2" charset="2"/>
              <a:buChar char="§"/>
            </a:pPr>
            <a:r>
              <a:rPr lang="en-US" sz="3200" dirty="0" smtClean="0">
                <a:solidFill>
                  <a:srgbClr val="C00000"/>
                </a:solidFill>
                <a:latin typeface="+mj-lt"/>
              </a:rPr>
              <a:t>Inventory data for crops, livestock, and human populations (1961 – 2011)</a:t>
            </a:r>
          </a:p>
          <a:p>
            <a:pPr lvl="1">
              <a:buFont typeface="Wingdings" panose="05000000000000000000" pitchFamily="2" charset="2"/>
              <a:buChar char="§"/>
            </a:pPr>
            <a:r>
              <a:rPr lang="en-US" sz="3200" dirty="0" smtClean="0">
                <a:solidFill>
                  <a:srgbClr val="C00000"/>
                </a:solidFill>
                <a:latin typeface="+mj-lt"/>
              </a:rPr>
              <a:t>Carbon coefficients  </a:t>
            </a:r>
          </a:p>
          <a:p>
            <a:pPr lvl="1">
              <a:buFont typeface="Wingdings" panose="05000000000000000000" pitchFamily="2" charset="2"/>
              <a:buChar char="§"/>
            </a:pPr>
            <a:r>
              <a:rPr lang="en-US" sz="3200" dirty="0" smtClean="0">
                <a:solidFill>
                  <a:srgbClr val="C00000"/>
                </a:solidFill>
                <a:latin typeface="+mj-lt"/>
              </a:rPr>
              <a:t>Satellite-based land cover (2005 base year)</a:t>
            </a:r>
          </a:p>
          <a:p>
            <a:pPr marL="0" indent="0">
              <a:buNone/>
            </a:pPr>
            <a:r>
              <a:rPr lang="en-US" dirty="0" smtClean="0">
                <a:solidFill>
                  <a:srgbClr val="C00000"/>
                </a:solidFill>
                <a:latin typeface="+mj-lt"/>
              </a:rPr>
              <a:t>to create spatially resolved estimates of NCE</a:t>
            </a:r>
            <a:r>
              <a:rPr lang="en-US" sz="3000" dirty="0" smtClean="0"/>
              <a:t/>
            </a:r>
            <a:br>
              <a:rPr lang="en-US" sz="3000" dirty="0" smtClean="0"/>
            </a:br>
            <a:endParaRPr lang="en-US" sz="3000" dirty="0" smtClean="0"/>
          </a:p>
        </p:txBody>
      </p:sp>
    </p:spTree>
    <p:extLst>
      <p:ext uri="{BB962C8B-B14F-4D97-AF65-F5344CB8AC3E}">
        <p14:creationId xmlns:p14="http://schemas.microsoft.com/office/powerpoint/2010/main" val="2508421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Methods:</a:t>
            </a:r>
            <a:endParaRPr lang="en-US" sz="4000" dirty="0"/>
          </a:p>
        </p:txBody>
      </p:sp>
      <p:sp>
        <p:nvSpPr>
          <p:cNvPr id="3" name="Content Placeholder 2"/>
          <p:cNvSpPr>
            <a:spLocks noGrp="1"/>
          </p:cNvSpPr>
          <p:nvPr>
            <p:ph idx="1"/>
          </p:nvPr>
        </p:nvSpPr>
        <p:spPr>
          <a:xfrm>
            <a:off x="457200" y="2133600"/>
            <a:ext cx="8229600" cy="4419600"/>
          </a:xfrm>
        </p:spPr>
        <p:txBody>
          <a:bodyPr>
            <a:normAutofit lnSpcReduction="10000"/>
          </a:bodyPr>
          <a:lstStyle/>
          <a:p>
            <a:pPr marL="0" indent="0" algn="ctr">
              <a:buNone/>
            </a:pPr>
            <a:r>
              <a:rPr lang="en-US" dirty="0" smtClean="0">
                <a:latin typeface="+mj-lt"/>
              </a:rPr>
              <a:t>NCE = -NPP + belowground biomass + residue + food intake + fodder intake</a:t>
            </a:r>
          </a:p>
          <a:p>
            <a:pPr marL="0" indent="0" algn="ctr">
              <a:buNone/>
            </a:pPr>
            <a:r>
              <a:rPr lang="en-US" sz="2400" dirty="0" smtClean="0">
                <a:latin typeface="+mj-lt"/>
              </a:rPr>
              <a:t>(ignoring changes in soil carbon, eq. simplifies to)</a:t>
            </a:r>
          </a:p>
          <a:p>
            <a:pPr marL="0" indent="0" algn="ctr">
              <a:buNone/>
            </a:pPr>
            <a:endParaRPr lang="en-US" sz="2000" dirty="0" smtClean="0">
              <a:latin typeface="+mj-lt"/>
            </a:endParaRPr>
          </a:p>
          <a:p>
            <a:pPr marL="0" indent="0" algn="ctr">
              <a:buNone/>
            </a:pPr>
            <a:r>
              <a:rPr lang="en-US" dirty="0" smtClean="0">
                <a:latin typeface="+mj-lt"/>
                <a:sym typeface="Symbol"/>
              </a:rPr>
              <a:t></a:t>
            </a:r>
            <a:endParaRPr lang="en-US" dirty="0" smtClean="0">
              <a:latin typeface="+mj-lt"/>
            </a:endParaRPr>
          </a:p>
          <a:p>
            <a:pPr marL="0" indent="0" algn="ctr">
              <a:buNone/>
            </a:pPr>
            <a:r>
              <a:rPr lang="en-US" dirty="0" smtClean="0">
                <a:latin typeface="+mj-lt"/>
              </a:rPr>
              <a:t>NCE = -harvest + </a:t>
            </a:r>
            <a:r>
              <a:rPr lang="en-US" dirty="0">
                <a:latin typeface="+mj-lt"/>
              </a:rPr>
              <a:t>food </a:t>
            </a:r>
            <a:r>
              <a:rPr lang="en-US" dirty="0" smtClean="0">
                <a:latin typeface="+mj-lt"/>
              </a:rPr>
              <a:t>intake</a:t>
            </a:r>
            <a:r>
              <a:rPr lang="en-US" dirty="0">
                <a:latin typeface="+mj-lt"/>
              </a:rPr>
              <a:t> </a:t>
            </a:r>
            <a:r>
              <a:rPr lang="en-US" dirty="0" smtClean="0">
                <a:latin typeface="+mj-lt"/>
              </a:rPr>
              <a:t>+ fodder intake</a:t>
            </a:r>
          </a:p>
          <a:p>
            <a:pPr marL="0" indent="0" algn="ctr">
              <a:buNone/>
            </a:pPr>
            <a:r>
              <a:rPr lang="en-US" sz="3000" dirty="0" smtClean="0"/>
              <a:t/>
            </a:r>
            <a:br>
              <a:rPr lang="en-US" sz="3000" dirty="0" smtClean="0"/>
            </a:br>
            <a:endParaRPr lang="en-US" sz="3000" dirty="0" smtClean="0"/>
          </a:p>
        </p:txBody>
      </p:sp>
    </p:spTree>
    <p:extLst>
      <p:ext uri="{BB962C8B-B14F-4D97-AF65-F5344CB8AC3E}">
        <p14:creationId xmlns:p14="http://schemas.microsoft.com/office/powerpoint/2010/main" val="3845856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Methods:  </a:t>
            </a:r>
            <a:endParaRPr lang="en-US" sz="4000" dirty="0"/>
          </a:p>
        </p:txBody>
      </p:sp>
      <p:sp>
        <p:nvSpPr>
          <p:cNvPr id="3" name="Content Placeholder 2"/>
          <p:cNvSpPr>
            <a:spLocks noGrp="1"/>
          </p:cNvSpPr>
          <p:nvPr>
            <p:ph idx="1"/>
          </p:nvPr>
        </p:nvSpPr>
        <p:spPr>
          <a:xfrm>
            <a:off x="457200" y="1295400"/>
            <a:ext cx="8229600" cy="4953000"/>
          </a:xfrm>
        </p:spPr>
        <p:txBody>
          <a:bodyPr>
            <a:normAutofit lnSpcReduction="10000"/>
          </a:bodyPr>
          <a:lstStyle/>
          <a:p>
            <a:pPr marL="0" indent="0">
              <a:buNone/>
            </a:pPr>
            <a:r>
              <a:rPr lang="en-US" dirty="0" smtClean="0"/>
              <a:t>Spatial distribution:</a:t>
            </a:r>
          </a:p>
          <a:p>
            <a:pPr marL="0" indent="0">
              <a:buNone/>
            </a:pPr>
            <a:endParaRPr lang="en-US" sz="1000" dirty="0" smtClean="0"/>
          </a:p>
          <a:p>
            <a:r>
              <a:rPr lang="en-US" sz="2800" dirty="0" smtClean="0"/>
              <a:t>Crops </a:t>
            </a:r>
            <a:r>
              <a:rPr lang="en-US" sz="2800" dirty="0"/>
              <a:t>– MODIS 500m </a:t>
            </a:r>
            <a:r>
              <a:rPr lang="en-US" sz="2800" dirty="0" err="1"/>
              <a:t>landcover</a:t>
            </a:r>
            <a:r>
              <a:rPr lang="en-US" sz="2800" dirty="0"/>
              <a:t> product (2005), cropland area reconciled to match reported harvested areas.  </a:t>
            </a:r>
            <a:br>
              <a:rPr lang="en-US" sz="2800" dirty="0"/>
            </a:br>
            <a:endParaRPr lang="en-US" sz="2800" dirty="0"/>
          </a:p>
          <a:p>
            <a:r>
              <a:rPr lang="en-US" sz="2800" dirty="0"/>
              <a:t>Livestock – estimated area requirements for housed and free-ranging populations placed on grassland and shrubland; also on croplands in dense areas </a:t>
            </a:r>
            <a:br>
              <a:rPr lang="en-US" sz="2800" dirty="0"/>
            </a:br>
            <a:endParaRPr lang="en-US" sz="2800" dirty="0"/>
          </a:p>
          <a:p>
            <a:r>
              <a:rPr lang="en-US" sz="2800" dirty="0"/>
              <a:t>Humans – SEDAC 2005 Gridded Human Population of the World. </a:t>
            </a:r>
          </a:p>
          <a:p>
            <a:pPr marL="0" indent="0" algn="ctr">
              <a:buNone/>
            </a:pPr>
            <a:r>
              <a:rPr lang="en-US" sz="3000" dirty="0" smtClean="0"/>
              <a:t/>
            </a:r>
            <a:br>
              <a:rPr lang="en-US" sz="3000" dirty="0" smtClean="0"/>
            </a:br>
            <a:endParaRPr lang="en-US" sz="3000" dirty="0" smtClean="0"/>
          </a:p>
        </p:txBody>
      </p:sp>
    </p:spTree>
    <p:extLst>
      <p:ext uri="{BB962C8B-B14F-4D97-AF65-F5344CB8AC3E}">
        <p14:creationId xmlns:p14="http://schemas.microsoft.com/office/powerpoint/2010/main" val="23823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Methods:  </a:t>
            </a:r>
            <a:endParaRPr lang="en-US" sz="4000" dirty="0"/>
          </a:p>
        </p:txBody>
      </p:sp>
      <p:sp>
        <p:nvSpPr>
          <p:cNvPr id="3" name="Content Placeholder 2"/>
          <p:cNvSpPr>
            <a:spLocks noGrp="1"/>
          </p:cNvSpPr>
          <p:nvPr>
            <p:ph idx="1"/>
          </p:nvPr>
        </p:nvSpPr>
        <p:spPr>
          <a:xfrm>
            <a:off x="457200" y="1295400"/>
            <a:ext cx="8229600" cy="4953000"/>
          </a:xfrm>
        </p:spPr>
        <p:txBody>
          <a:bodyPr>
            <a:normAutofit lnSpcReduction="10000"/>
          </a:bodyPr>
          <a:lstStyle/>
          <a:p>
            <a:pPr marL="0" indent="0">
              <a:buNone/>
            </a:pPr>
            <a:r>
              <a:rPr lang="en-US" dirty="0" smtClean="0"/>
              <a:t>Uncertainty:</a:t>
            </a:r>
            <a:endParaRPr lang="en-US" dirty="0" smtClean="0"/>
          </a:p>
          <a:p>
            <a:pPr marL="0" indent="0">
              <a:buNone/>
            </a:pPr>
            <a:endParaRPr lang="en-US" sz="1000" dirty="0" smtClean="0"/>
          </a:p>
          <a:p>
            <a:r>
              <a:rPr lang="en-US" sz="2800" dirty="0" smtClean="0"/>
              <a:t>Develop probability density functions for all coefficients, based on range in published values</a:t>
            </a:r>
            <a:r>
              <a:rPr lang="en-US" sz="2800" dirty="0" smtClean="0"/>
              <a:t>.  </a:t>
            </a:r>
            <a:r>
              <a:rPr lang="en-US" sz="2800" dirty="0"/>
              <a:t/>
            </a:r>
            <a:br>
              <a:rPr lang="en-US" sz="2800" dirty="0"/>
            </a:br>
            <a:endParaRPr lang="en-US" sz="2800" dirty="0"/>
          </a:p>
          <a:p>
            <a:r>
              <a:rPr lang="en-US" sz="2800" dirty="0" smtClean="0"/>
              <a:t>Monte Carlo Analysis of complete mathematical model for each flux quantity.</a:t>
            </a:r>
          </a:p>
          <a:p>
            <a:endParaRPr lang="en-US" sz="2800" dirty="0"/>
          </a:p>
          <a:p>
            <a:endParaRPr lang="en-US" sz="2800" dirty="0"/>
          </a:p>
          <a:p>
            <a:pPr marL="0" indent="0" algn="ctr">
              <a:buNone/>
            </a:pPr>
            <a:r>
              <a:rPr lang="en-US" sz="3000" dirty="0" smtClean="0"/>
              <a:t/>
            </a:r>
            <a:br>
              <a:rPr lang="en-US" sz="3000" dirty="0" smtClean="0"/>
            </a:br>
            <a:endParaRPr lang="en-US" sz="3000" dirty="0" smtClean="0"/>
          </a:p>
        </p:txBody>
      </p:sp>
    </p:spTree>
    <p:extLst>
      <p:ext uri="{BB962C8B-B14F-4D97-AF65-F5344CB8AC3E}">
        <p14:creationId xmlns:p14="http://schemas.microsoft.com/office/powerpoint/2010/main" val="1155478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rgbClr val="C00000"/>
                </a:solidFill>
              </a:rPr>
              <a:t>Results: </a:t>
            </a:r>
            <a:endParaRPr lang="en-US" sz="4000" dirty="0">
              <a:solidFill>
                <a:srgbClr val="C00000"/>
              </a:solidFill>
            </a:endParaRPr>
          </a:p>
        </p:txBody>
      </p:sp>
      <p:pic>
        <p:nvPicPr>
          <p:cNvPr id="11" name="Content Placeholder 10"/>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3491" t="10401" r="3827" b="1843"/>
          <a:stretch/>
        </p:blipFill>
        <p:spPr>
          <a:xfrm>
            <a:off x="2079348" y="2117593"/>
            <a:ext cx="5007252" cy="4207008"/>
          </a:xfrm>
          <a:ln>
            <a:solidFill>
              <a:srgbClr val="000000"/>
            </a:solidFill>
          </a:ln>
        </p:spPr>
      </p:pic>
      <p:sp>
        <p:nvSpPr>
          <p:cNvPr id="13" name="Title 1"/>
          <p:cNvSpPr txBox="1">
            <a:spLocks/>
          </p:cNvSpPr>
          <p:nvPr/>
        </p:nvSpPr>
        <p:spPr>
          <a:xfrm>
            <a:off x="457200" y="990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C00000"/>
                </a:solidFill>
              </a:rPr>
              <a:t>Crop harvest, NPP,  and area </a:t>
            </a:r>
            <a:endParaRPr lang="en-US" sz="3200" dirty="0">
              <a:solidFill>
                <a:srgbClr val="C00000"/>
              </a:solidFill>
            </a:endParaRPr>
          </a:p>
        </p:txBody>
      </p:sp>
    </p:spTree>
    <p:extLst>
      <p:ext uri="{BB962C8B-B14F-4D97-AF65-F5344CB8AC3E}">
        <p14:creationId xmlns:p14="http://schemas.microsoft.com/office/powerpoint/2010/main" val="2286680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rgbClr val="C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4751</TotalTime>
  <Words>892</Words>
  <Application>Microsoft Office PowerPoint</Application>
  <PresentationFormat>On-screen Show (4:3)</PresentationFormat>
  <Paragraphs>112</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Gill Sans MT</vt:lpstr>
      <vt:lpstr>Symbol</vt:lpstr>
      <vt:lpstr>Wingdings</vt:lpstr>
      <vt:lpstr>Office Theme</vt:lpstr>
      <vt:lpstr>Estimating Global Inventory-Based Net Carbon Exchange from Agricultural Lands for Use in the NASA Flux Pilot Study</vt:lpstr>
      <vt:lpstr>Objectives:</vt:lpstr>
      <vt:lpstr>Objectives:</vt:lpstr>
      <vt:lpstr>Objectives:</vt:lpstr>
      <vt:lpstr>Methods:</vt:lpstr>
      <vt:lpstr>Methods:</vt:lpstr>
      <vt:lpstr>Methods:  </vt:lpstr>
      <vt:lpstr>Methods:  </vt:lpstr>
      <vt:lpstr>Results: </vt:lpstr>
      <vt:lpstr>Results: </vt:lpstr>
      <vt:lpstr>Results: </vt:lpstr>
      <vt:lpstr>Results: </vt:lpstr>
      <vt:lpstr>Results: </vt:lpstr>
      <vt:lpstr>Results: </vt:lpstr>
      <vt:lpstr>Conclusions:</vt:lpstr>
      <vt:lpstr>Thank you.</vt:lpstr>
    </vt:vector>
  </TitlesOfParts>
  <Company>PNNL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Estimating Global Inventory-Based Net Carbon Exchange from Agricultural Lands for Use in the NASA Flux Pilot Study</dc:title>
  <dc:creator>test</dc:creator>
  <cp:lastModifiedBy>Julie Wolf</cp:lastModifiedBy>
  <cp:revision>54</cp:revision>
  <dcterms:created xsi:type="dcterms:W3CDTF">2014-11-03T17:17:49Z</dcterms:created>
  <dcterms:modified xsi:type="dcterms:W3CDTF">2014-11-12T15:39:38Z</dcterms:modified>
</cp:coreProperties>
</file>